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72630"/>
  </p:normalViewPr>
  <p:slideViewPr>
    <p:cSldViewPr snapToGrid="0" snapToObjects="1">
      <p:cViewPr>
        <p:scale>
          <a:sx n="70" d="100"/>
          <a:sy n="70" d="100"/>
        </p:scale>
        <p:origin x="139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20120C-D90A-B84E-8FCC-A0680C3C84E6}" type="datetimeFigureOut">
              <a:rPr lang="en-US" smtClean="0"/>
              <a:t>6/22/18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21E7C9-126A-FC41-BDDE-494F692F7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17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r>
              <a:rPr lang="en-US" sz="1200" dirty="0" smtClean="0"/>
              <a:t>Instance-level image segmentation provides rich information crucial for scene understanding in a variety of real-world applications. In this paper, we evaluate multiple crowdsourced algorithms for the image segmentation problem, including novel worker-aggregation-based methods and retrieval-based methods from prior work. We characterize the different types of worker errors observed in crowdsourced segmentation, and present a clustering algorithm as a preprocessing step that is able to capture and eliminate errors arising due to workers having different semantic perspectives. We demonstrate that aggregation-based algorithms attain higher accuracies than existing retrieval-based approaches, while scaling better with increasing numbers of worker segmentations. </a:t>
            </a:r>
            <a:r>
              <a:rPr lang="en-US" sz="1200" smtClean="0"/>
              <a:t>For more information, please come check out our poster tonight!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1E7C9-126A-FC41-BDDE-494F692F77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CB173-2C0C-6A41-8D3C-D7DA592462D6}" type="datetimeFigureOut">
              <a:rPr lang="en-US" smtClean="0"/>
              <a:t>6/22/18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08C56-06B4-584D-9E82-EF3A4E565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264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CB173-2C0C-6A41-8D3C-D7DA592462D6}" type="datetimeFigureOut">
              <a:rPr lang="en-US" smtClean="0"/>
              <a:t>6/22/18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08C56-06B4-584D-9E82-EF3A4E565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721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CB173-2C0C-6A41-8D3C-D7DA592462D6}" type="datetimeFigureOut">
              <a:rPr lang="en-US" smtClean="0"/>
              <a:t>6/22/18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08C56-06B4-584D-9E82-EF3A4E565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915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CB173-2C0C-6A41-8D3C-D7DA592462D6}" type="datetimeFigureOut">
              <a:rPr lang="en-US" smtClean="0"/>
              <a:t>6/22/18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08C56-06B4-584D-9E82-EF3A4E565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47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CB173-2C0C-6A41-8D3C-D7DA592462D6}" type="datetimeFigureOut">
              <a:rPr lang="en-US" smtClean="0"/>
              <a:t>6/22/18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08C56-06B4-584D-9E82-EF3A4E565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234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CB173-2C0C-6A41-8D3C-D7DA592462D6}" type="datetimeFigureOut">
              <a:rPr lang="en-US" smtClean="0"/>
              <a:t>6/22/18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08C56-06B4-584D-9E82-EF3A4E565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288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CB173-2C0C-6A41-8D3C-D7DA592462D6}" type="datetimeFigureOut">
              <a:rPr lang="en-US" smtClean="0"/>
              <a:t>6/22/18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08C56-06B4-584D-9E82-EF3A4E565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483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CB173-2C0C-6A41-8D3C-D7DA592462D6}" type="datetimeFigureOut">
              <a:rPr lang="en-US" smtClean="0"/>
              <a:t>6/22/18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08C56-06B4-584D-9E82-EF3A4E565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38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CB173-2C0C-6A41-8D3C-D7DA592462D6}" type="datetimeFigureOut">
              <a:rPr lang="en-US" smtClean="0"/>
              <a:t>6/22/18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08C56-06B4-584D-9E82-EF3A4E565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92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CB173-2C0C-6A41-8D3C-D7DA592462D6}" type="datetimeFigureOut">
              <a:rPr lang="en-US" smtClean="0"/>
              <a:t>6/22/18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08C56-06B4-584D-9E82-EF3A4E565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352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CB173-2C0C-6A41-8D3C-D7DA592462D6}" type="datetimeFigureOut">
              <a:rPr lang="en-US" smtClean="0"/>
              <a:t>6/22/18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08C56-06B4-584D-9E82-EF3A4E565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30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ACB173-2C0C-6A41-8D3C-D7DA592462D6}" type="datetimeFigureOut">
              <a:rPr lang="en-US" smtClean="0"/>
              <a:t>6/22/18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08C56-06B4-584D-9E82-EF3A4E565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953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emf"/><Relationship Id="rId5" Type="http://schemas.openxmlformats.org/officeDocument/2006/relationships/image" Target="../media/image3.png"/><Relationship Id="rId6" Type="http://schemas.openxmlformats.org/officeDocument/2006/relationships/image" Target="../media/image4.emf"/><Relationship Id="rId7" Type="http://schemas.openxmlformats.org/officeDocument/2006/relationships/image" Target="../media/image5.emf"/><Relationship Id="rId8" Type="http://schemas.openxmlformats.org/officeDocument/2006/relationships/image" Target="../media/image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375139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" y="105619"/>
            <a:ext cx="1140751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+mj-lt"/>
              </a:rPr>
              <a:t>Aggregating Crowdsourced Image Segmentations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5744" y="171126"/>
            <a:ext cx="734112" cy="9539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708" y="749023"/>
            <a:ext cx="70453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Doris Jung-Lin Lee</a:t>
            </a:r>
            <a:r>
              <a:rPr lang="en-US" baseline="30000" dirty="0" smtClean="0">
                <a:solidFill>
                  <a:schemeClr val="bg1"/>
                </a:solidFill>
              </a:rPr>
              <a:t>1</a:t>
            </a:r>
            <a:r>
              <a:rPr lang="en-US" dirty="0" smtClean="0">
                <a:solidFill>
                  <a:schemeClr val="bg1"/>
                </a:solidFill>
              </a:rPr>
              <a:t>, Akash Das Sarma</a:t>
            </a:r>
            <a:r>
              <a:rPr lang="en-US" baseline="30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, Aditya Parameswaran</a:t>
            </a:r>
            <a:r>
              <a:rPr lang="en-US" baseline="30000" dirty="0" smtClean="0">
                <a:solidFill>
                  <a:schemeClr val="bg1"/>
                </a:solidFill>
              </a:rPr>
              <a:t>1</a:t>
            </a:r>
          </a:p>
          <a:p>
            <a:r>
              <a:rPr lang="en-US" baseline="30000" dirty="0" smtClean="0">
                <a:solidFill>
                  <a:schemeClr val="bg1"/>
                </a:solidFill>
              </a:rPr>
              <a:t>1 </a:t>
            </a:r>
            <a:r>
              <a:rPr lang="en-US" dirty="0" smtClean="0">
                <a:solidFill>
                  <a:schemeClr val="bg1"/>
                </a:solidFill>
              </a:rPr>
              <a:t>University of Illinois, </a:t>
            </a:r>
            <a:r>
              <a:rPr lang="en-US" baseline="30000" dirty="0" smtClean="0">
                <a:solidFill>
                  <a:schemeClr val="bg1"/>
                </a:solidFill>
              </a:rPr>
              <a:t>2 </a:t>
            </a:r>
            <a:r>
              <a:rPr lang="en-US" dirty="0" smtClean="0">
                <a:solidFill>
                  <a:schemeClr val="bg1"/>
                </a:solidFill>
              </a:rPr>
              <a:t>Facebook Inc.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100524" y="1397721"/>
            <a:ext cx="3377791" cy="2363701"/>
            <a:chOff x="5884777" y="22885813"/>
            <a:chExt cx="9752004" cy="7105028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77" t="3939" r="45951" b="-1"/>
            <a:stretch/>
          </p:blipFill>
          <p:spPr>
            <a:xfrm>
              <a:off x="5884777" y="22885816"/>
              <a:ext cx="9156010" cy="7105025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14240686" y="22885813"/>
              <a:ext cx="1396095" cy="10626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/>
          <a:srcRect r="4878"/>
          <a:stretch/>
        </p:blipFill>
        <p:spPr>
          <a:xfrm>
            <a:off x="772157" y="1498249"/>
            <a:ext cx="2221266" cy="2288478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344057" y="4425230"/>
            <a:ext cx="2517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Clustering Preprocessing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60"/>
          <a:stretch/>
        </p:blipFill>
        <p:spPr>
          <a:xfrm>
            <a:off x="7957442" y="1472334"/>
            <a:ext cx="4040992" cy="281697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8" t="8016" r="27105"/>
          <a:stretch/>
        </p:blipFill>
        <p:spPr>
          <a:xfrm>
            <a:off x="3973339" y="4736501"/>
            <a:ext cx="3338196" cy="2007893"/>
          </a:xfrm>
          <a:prstGeom prst="rect">
            <a:avLst/>
          </a:prstGeom>
        </p:spPr>
      </p:pic>
      <p:sp>
        <p:nvSpPr>
          <p:cNvPr id="3" name="Cross 2"/>
          <p:cNvSpPr/>
          <p:nvPr/>
        </p:nvSpPr>
        <p:spPr>
          <a:xfrm>
            <a:off x="3221844" y="2310603"/>
            <a:ext cx="650258" cy="626392"/>
          </a:xfrm>
          <a:prstGeom prst="plus">
            <a:avLst>
              <a:gd name="adj" fmla="val 402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5400000">
            <a:off x="5292780" y="3781240"/>
            <a:ext cx="699312" cy="669145"/>
          </a:xfrm>
          <a:prstGeom prst="rightArrow">
            <a:avLst>
              <a:gd name="adj1" fmla="val 45803"/>
              <a:gd name="adj2" fmla="val 542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5400000">
            <a:off x="1418550" y="3781239"/>
            <a:ext cx="699312" cy="669145"/>
          </a:xfrm>
          <a:prstGeom prst="rightArrow">
            <a:avLst>
              <a:gd name="adj1" fmla="val 45803"/>
              <a:gd name="adj2" fmla="val 542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72157" y="4409754"/>
            <a:ext cx="2370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Tile-based Aggregation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02779" y="5160936"/>
            <a:ext cx="17693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Expectation-Maximization</a:t>
            </a:r>
          </a:p>
          <a:p>
            <a:r>
              <a:rPr lang="en-US" dirty="0" smtClean="0"/>
              <a:t>Greedy</a:t>
            </a:r>
          </a:p>
          <a:p>
            <a:r>
              <a:rPr lang="en-US" dirty="0"/>
              <a:t>Majority Vote</a:t>
            </a:r>
          </a:p>
          <a:p>
            <a:endParaRPr lang="en-US" dirty="0" smtClean="0"/>
          </a:p>
        </p:txBody>
      </p:sp>
      <p:sp>
        <p:nvSpPr>
          <p:cNvPr id="9" name="Equal 8"/>
          <p:cNvSpPr/>
          <p:nvPr/>
        </p:nvSpPr>
        <p:spPr>
          <a:xfrm>
            <a:off x="7236533" y="2414138"/>
            <a:ext cx="720909" cy="556482"/>
          </a:xfrm>
          <a:prstGeom prst="mathEqual">
            <a:avLst>
              <a:gd name="adj1" fmla="val 23520"/>
              <a:gd name="adj2" fmla="val 26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88" t="15046"/>
          <a:stretch/>
        </p:blipFill>
        <p:spPr>
          <a:xfrm>
            <a:off x="265044" y="4797699"/>
            <a:ext cx="1837736" cy="18468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85428" y="4794562"/>
            <a:ext cx="4603949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Performance aggregation &gt; retrieval baseline</a:t>
            </a:r>
          </a:p>
          <a:p>
            <a:endParaRPr lang="en-US" dirty="0" smtClean="0"/>
          </a:p>
          <a:p>
            <a:r>
              <a:rPr lang="en-US" dirty="0" smtClean="0"/>
              <a:t>Performance scaling as # of workers increases!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Clustering is semantically meaningful and improves algorithm performance by ≈ 5%</a:t>
            </a:r>
          </a:p>
        </p:txBody>
      </p:sp>
      <p:sp>
        <p:nvSpPr>
          <p:cNvPr id="36" name="Rectangle 35"/>
          <p:cNvSpPr/>
          <p:nvPr/>
        </p:nvSpPr>
        <p:spPr>
          <a:xfrm>
            <a:off x="8899870" y="4459709"/>
            <a:ext cx="1870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Results Highlights</a:t>
            </a:r>
          </a:p>
        </p:txBody>
      </p:sp>
    </p:spTree>
    <p:extLst>
      <p:ext uri="{BB962C8B-B14F-4D97-AF65-F5344CB8AC3E}">
        <p14:creationId xmlns:p14="http://schemas.microsoft.com/office/powerpoint/2010/main" val="2121845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164</Words>
  <Application>Microsoft Macintosh PowerPoint</Application>
  <PresentationFormat>Widescreen</PresentationFormat>
  <Paragraphs>15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Doris Lee</dc:creator>
  <cp:lastModifiedBy>Doris Lee</cp:lastModifiedBy>
  <cp:revision>16</cp:revision>
  <cp:lastPrinted>2018-06-21T15:07:30Z</cp:lastPrinted>
  <dcterms:created xsi:type="dcterms:W3CDTF">2018-06-20T03:41:54Z</dcterms:created>
  <dcterms:modified xsi:type="dcterms:W3CDTF">2018-06-23T04:09:03Z</dcterms:modified>
</cp:coreProperties>
</file>